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87" r:id="rId2"/>
    <p:sldId id="282" r:id="rId3"/>
    <p:sldId id="283" r:id="rId4"/>
    <p:sldId id="259" r:id="rId5"/>
    <p:sldId id="284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86" r:id="rId23"/>
    <p:sldId id="280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3C06A-6B97-46F4-ABEA-58AFA752BFFC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ACAEC-34CA-48AD-B1C9-B4DF0A2C1E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5726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7906724" y="23814"/>
            <a:ext cx="1217252" cy="160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4245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36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551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467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99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431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027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630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784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03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52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EDBE2-2A43-4424-A5CE-4FFFB35A2EB8}" type="datetimeFigureOut">
              <a:rPr lang="en-US" smtClean="0"/>
              <a:pPr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8E692-F907-42F9-9057-2E27CADD0E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 rot="5400000">
            <a:off x="7146193" y="3613253"/>
            <a:ext cx="3179486" cy="776081"/>
          </a:xfrm>
          <a:prstGeom prst="rect">
            <a:avLst/>
          </a:prstGeom>
        </p:spPr>
        <p:txBody>
          <a:bodyPr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800" b="1" kern="1200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marL="0" algn="ctr" defTabSz="914400" rtl="0" eaLnBrk="1" latinLnBrk="0" hangingPunct="1">
              <a:lnSpc>
                <a:spcPct val="70000"/>
              </a:lnSpc>
              <a:spcBef>
                <a:spcPct val="0"/>
              </a:spcBef>
              <a:buNone/>
            </a:pPr>
            <a:r>
              <a:rPr lang="en-US" sz="6700" b="1" kern="1200" cap="none" spc="0" dirty="0" smtClean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noFill/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SPDC</a:t>
            </a:r>
            <a:endParaRPr lang="en-US" sz="6700" b="1" kern="1200" cap="none" spc="0" dirty="0">
              <a:ln w="9525" cmpd="sng">
                <a:solidFill>
                  <a:schemeClr val="bg2">
                    <a:lumMod val="50000"/>
                  </a:schemeClr>
                </a:solidFill>
                <a:prstDash val="solid"/>
              </a:ln>
              <a:noFill/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8" t="10937" r="10749" b="11452"/>
          <a:stretch/>
        </p:blipFill>
        <p:spPr>
          <a:xfrm>
            <a:off x="8423227" y="23814"/>
            <a:ext cx="700748" cy="92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850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4257" y="381001"/>
            <a:ext cx="74893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8857" y="2467428"/>
            <a:ext cx="88592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Fluoride Dentifrices And </a:t>
            </a:r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Mouth </a:t>
            </a:r>
            <a: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Washes</a:t>
            </a:r>
            <a:br>
              <a:rPr lang="en-US" alt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5715000"/>
            <a:ext cx="8545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Book Antiqua" panose="02040602050305030304" pitchFamily="18" charset="0"/>
              </a:rPr>
              <a:t>DEPARTMENT </a:t>
            </a:r>
            <a:r>
              <a:rPr lang="en-US" sz="2800" dirty="0" smtClean="0">
                <a:latin typeface="Book Antiqua" panose="02040602050305030304" pitchFamily="18" charset="0"/>
              </a:rPr>
              <a:t>OF PUBLIC HEALTH DENTISTRY  </a:t>
            </a:r>
            <a:endParaRPr lang="en-US" sz="28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0" y="-14515"/>
            <a:ext cx="1393371" cy="2114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7440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u="sng" dirty="0" smtClean="0"/>
              <a:t>AMINE FLUORIDE:</a:t>
            </a:r>
          </a:p>
          <a:p>
            <a:r>
              <a:rPr lang="en-US" b="1" dirty="0" smtClean="0"/>
              <a:t> 	1</a:t>
            </a:r>
            <a:r>
              <a:rPr lang="en-US" b="1" baseline="30000" dirty="0" smtClean="0"/>
              <a:t>st</a:t>
            </a:r>
            <a:r>
              <a:rPr lang="en-US" b="1" dirty="0" smtClean="0"/>
              <a:t> tested in Zurich, Switzerland    </a:t>
            </a:r>
          </a:p>
          <a:p>
            <a:r>
              <a:rPr lang="en-US" b="1" dirty="0" smtClean="0"/>
              <a:t>	---ELMEX , GABA INT BASEL, Switzerland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u="sng" dirty="0" smtClean="0"/>
              <a:t>Components:</a:t>
            </a:r>
          </a:p>
          <a:p>
            <a:r>
              <a:rPr lang="en-US" b="1" dirty="0" smtClean="0"/>
              <a:t>Amine fluoride 297 (OLAFLUR) contains 1000ppmF</a:t>
            </a:r>
          </a:p>
          <a:p>
            <a:r>
              <a:rPr lang="en-US" b="1" dirty="0" smtClean="0"/>
              <a:t>Amine fluoride 242(HETAFLUR) contains 250ppmF</a:t>
            </a:r>
          </a:p>
          <a:p>
            <a:r>
              <a:rPr lang="en-US" b="1" dirty="0" smtClean="0"/>
              <a:t>Both are stable and have long life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u="sng" dirty="0" smtClean="0"/>
              <a:t>FEATURES:</a:t>
            </a:r>
          </a:p>
          <a:p>
            <a:r>
              <a:rPr lang="en-US" b="1" dirty="0" smtClean="0"/>
              <a:t>Insoluble meta phosphate </a:t>
            </a:r>
          </a:p>
          <a:p>
            <a:r>
              <a:rPr lang="en-US" b="1" dirty="0" smtClean="0"/>
              <a:t>	 Is the abrasive &amp; polishing agent	used  </a:t>
            </a:r>
          </a:p>
          <a:p>
            <a:r>
              <a:rPr lang="en-US" b="1" dirty="0" smtClean="0"/>
              <a:t>	 Less foaming action</a:t>
            </a:r>
          </a:p>
          <a:p>
            <a:r>
              <a:rPr lang="en-US" b="1" dirty="0" smtClean="0"/>
              <a:t>	 Developed to improve the affinity of fluoride to enamel </a:t>
            </a:r>
          </a:p>
          <a:p>
            <a:r>
              <a:rPr lang="en-US" b="1" dirty="0" smtClean="0"/>
              <a:t>	 Marketed in Europe and not in north America</a:t>
            </a:r>
          </a:p>
          <a:p>
            <a:r>
              <a:rPr lang="en-US" b="1" dirty="0" smtClean="0"/>
              <a:t>	Have shown Higher reductions in dental caries</a:t>
            </a:r>
          </a:p>
          <a:p>
            <a:endParaRPr lang="en-US" b="1" dirty="0" smtClean="0"/>
          </a:p>
          <a:p>
            <a:r>
              <a:rPr lang="en-US" b="1" u="sng" dirty="0" smtClean="0"/>
              <a:t>Other  superior properties includes: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	Reduced enamel solubility</a:t>
            </a:r>
          </a:p>
          <a:p>
            <a:r>
              <a:rPr lang="en-US" b="1" dirty="0" smtClean="0"/>
              <a:t>	Increased F uptake by enamel</a:t>
            </a:r>
          </a:p>
          <a:p>
            <a:r>
              <a:rPr lang="en-US" b="1" dirty="0" smtClean="0"/>
              <a:t>	</a:t>
            </a:r>
            <a:r>
              <a:rPr lang="en-US" b="1" dirty="0" err="1" smtClean="0"/>
              <a:t>Antiglycolytic</a:t>
            </a:r>
            <a:r>
              <a:rPr lang="en-US" b="1" dirty="0" smtClean="0"/>
              <a:t> property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DISADVANTAGES/LIMITATIONS:</a:t>
            </a:r>
          </a:p>
          <a:p>
            <a:r>
              <a:rPr lang="en-US" sz="2800" b="1" dirty="0" smtClean="0"/>
              <a:t>	Concern has been raised for </a:t>
            </a:r>
          </a:p>
          <a:p>
            <a:r>
              <a:rPr lang="en-US" sz="2800" b="1" dirty="0" smtClean="0"/>
              <a:t>		* Taste characteristics and </a:t>
            </a:r>
          </a:p>
          <a:p>
            <a:r>
              <a:rPr lang="en-US" sz="2800" b="1" dirty="0" smtClean="0"/>
              <a:t>		 * Long range toxic effects</a:t>
            </a:r>
          </a:p>
          <a:p>
            <a:endParaRPr lang="en-US" sz="2800" b="1" dirty="0" smtClean="0"/>
          </a:p>
          <a:p>
            <a:endParaRPr lang="en-US" sz="2800" b="1" dirty="0" smtClean="0"/>
          </a:p>
          <a:p>
            <a:r>
              <a:rPr lang="en-US" sz="2800" b="1" dirty="0" smtClean="0"/>
              <a:t>RETENTION OF FLUORIDE DENTIFRICES:</a:t>
            </a:r>
          </a:p>
          <a:p>
            <a:r>
              <a:rPr lang="en-US" sz="2800" b="1" dirty="0" smtClean="0"/>
              <a:t>	Continuous use at low conc. is beneficial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MOUTH RINSES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</a:t>
            </a:r>
            <a:r>
              <a:rPr lang="en-US" b="1" baseline="30000" dirty="0" smtClean="0"/>
              <a:t>ST</a:t>
            </a:r>
            <a:r>
              <a:rPr lang="en-US" b="1" dirty="0" smtClean="0"/>
              <a:t> by BIBBY et al 1946</a:t>
            </a:r>
          </a:p>
          <a:p>
            <a:r>
              <a:rPr lang="en-US" b="1" dirty="0" smtClean="0"/>
              <a:t>	Dental students …..acidified </a:t>
            </a:r>
            <a:r>
              <a:rPr lang="en-US" b="1" dirty="0" err="1" smtClean="0"/>
              <a:t>NaF</a:t>
            </a:r>
            <a:r>
              <a:rPr lang="en-US" b="1" dirty="0" smtClean="0"/>
              <a:t>, 3 times/week for 1 year</a:t>
            </a:r>
          </a:p>
          <a:p>
            <a:r>
              <a:rPr lang="en-US" b="1" dirty="0" smtClean="0"/>
              <a:t>	No significant results</a:t>
            </a:r>
          </a:p>
          <a:p>
            <a:endParaRPr lang="en-US" b="1" dirty="0" smtClean="0"/>
          </a:p>
          <a:p>
            <a:r>
              <a:rPr lang="en-US" b="1" dirty="0" smtClean="0"/>
              <a:t>	Past few decades used </a:t>
            </a:r>
            <a:r>
              <a:rPr lang="en-US" sz="3600" b="1" dirty="0" smtClean="0"/>
              <a:t>more</a:t>
            </a:r>
            <a:r>
              <a:rPr lang="en-US" b="1" dirty="0" smtClean="0"/>
              <a:t> in caries preventive-   </a:t>
            </a:r>
          </a:p>
          <a:p>
            <a:r>
              <a:rPr lang="en-US" b="1" dirty="0" smtClean="0"/>
              <a:t>	Public health methods</a:t>
            </a:r>
          </a:p>
          <a:p>
            <a:endParaRPr lang="en-US" b="1" dirty="0" smtClean="0"/>
          </a:p>
          <a:p>
            <a:r>
              <a:rPr lang="en-US" b="1" dirty="0" smtClean="0"/>
              <a:t>In1975 council on dental therapeutics of ADA accepted Neutral </a:t>
            </a:r>
            <a:r>
              <a:rPr lang="en-US" b="1" dirty="0" err="1" smtClean="0"/>
              <a:t>NaF</a:t>
            </a:r>
            <a:r>
              <a:rPr lang="en-US" b="1" dirty="0" smtClean="0"/>
              <a:t> &amp;</a:t>
            </a:r>
          </a:p>
          <a:p>
            <a:r>
              <a:rPr lang="en-US" b="1" dirty="0" smtClean="0"/>
              <a:t>APF mouth rinses.</a:t>
            </a:r>
          </a:p>
          <a:p>
            <a:endParaRPr lang="en-US" b="1" dirty="0" smtClean="0"/>
          </a:p>
          <a:p>
            <a:r>
              <a:rPr lang="en-US" b="1" dirty="0" smtClean="0"/>
              <a:t>Later stannous fluoride mouth rinses were accepted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MOUTH RINSES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COMPOUNDS USED FOR MOUTH RINSING:</a:t>
            </a:r>
          </a:p>
          <a:p>
            <a:pPr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NaF</a:t>
            </a:r>
            <a:r>
              <a:rPr lang="en-US" sz="2800" dirty="0" smtClean="0"/>
              <a:t> mouth rinses:</a:t>
            </a:r>
          </a:p>
          <a:p>
            <a:r>
              <a:rPr lang="en-US" sz="2800" dirty="0" smtClean="0"/>
              <a:t>	Formulated either at Conc.</a:t>
            </a:r>
          </a:p>
          <a:p>
            <a:r>
              <a:rPr lang="en-US" sz="2800" dirty="0" smtClean="0"/>
              <a:t>	0.2% </a:t>
            </a:r>
            <a:r>
              <a:rPr lang="en-US" sz="2800" dirty="0" err="1" smtClean="0"/>
              <a:t>NaF</a:t>
            </a:r>
            <a:r>
              <a:rPr lang="en-US" sz="2800" dirty="0" smtClean="0"/>
              <a:t> (900ppmF) for weekly use</a:t>
            </a:r>
          </a:p>
          <a:p>
            <a:r>
              <a:rPr lang="en-US" sz="2800" dirty="0" smtClean="0"/>
              <a:t>	0.05% </a:t>
            </a:r>
            <a:r>
              <a:rPr lang="en-US" sz="2800" dirty="0" err="1" smtClean="0"/>
              <a:t>NaF</a:t>
            </a:r>
            <a:r>
              <a:rPr lang="en-US" sz="2800" dirty="0" smtClean="0"/>
              <a:t> (225ppmF) for daily use</a:t>
            </a:r>
          </a:p>
          <a:p>
            <a:r>
              <a:rPr lang="en-US" sz="2800" dirty="0" smtClean="0"/>
              <a:t>Caries reduction is 25-30%</a:t>
            </a:r>
          </a:p>
          <a:p>
            <a:r>
              <a:rPr lang="en-US" sz="2800" dirty="0" smtClean="0"/>
              <a:t>Intended to be used  by forcefully swish 10ml of liquid around the mouth for 60 </a:t>
            </a:r>
            <a:r>
              <a:rPr lang="en-US" sz="2800" dirty="0" err="1" smtClean="0"/>
              <a:t>secs</a:t>
            </a:r>
            <a:r>
              <a:rPr lang="en-US" sz="2800" dirty="0" smtClean="0"/>
              <a:t> before expectorating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MOUTH RINSES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2) Acidified </a:t>
            </a:r>
            <a:r>
              <a:rPr lang="en-US" b="1" dirty="0" err="1" smtClean="0"/>
              <a:t>NaF</a:t>
            </a:r>
            <a:r>
              <a:rPr lang="en-US" b="1" dirty="0" smtClean="0"/>
              <a:t> mouth rinses:</a:t>
            </a:r>
          </a:p>
          <a:p>
            <a:r>
              <a:rPr lang="en-US" b="1" dirty="0" smtClean="0"/>
              <a:t>	BIBBY and co workers</a:t>
            </a:r>
          </a:p>
          <a:p>
            <a:r>
              <a:rPr lang="en-US" b="1" dirty="0" smtClean="0"/>
              <a:t>	Employed 0.01% </a:t>
            </a:r>
            <a:r>
              <a:rPr lang="en-US" b="1" dirty="0" err="1" smtClean="0"/>
              <a:t>NaF</a:t>
            </a:r>
            <a:r>
              <a:rPr lang="en-US" b="1" dirty="0" smtClean="0"/>
              <a:t> soln. acidified to pH 4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3) Stannous fluoride mouthwashes:</a:t>
            </a:r>
          </a:p>
          <a:p>
            <a:r>
              <a:rPr lang="en-US" b="1" dirty="0" smtClean="0"/>
              <a:t>	</a:t>
            </a:r>
            <a:r>
              <a:rPr lang="en-US" b="1" dirty="0" err="1" smtClean="0"/>
              <a:t>Anticaries</a:t>
            </a:r>
            <a:r>
              <a:rPr lang="en-US" b="1" dirty="0" smtClean="0"/>
              <a:t> effect similar to </a:t>
            </a:r>
            <a:r>
              <a:rPr lang="en-US" b="1" dirty="0" err="1" smtClean="0"/>
              <a:t>NaF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Other mouth rinses used are</a:t>
            </a:r>
          </a:p>
          <a:p>
            <a:r>
              <a:rPr lang="en-US" b="1" dirty="0" smtClean="0"/>
              <a:t>	* Amine fluoride mouth rinses</a:t>
            </a:r>
          </a:p>
          <a:p>
            <a:r>
              <a:rPr lang="en-US" b="1" dirty="0" smtClean="0"/>
              <a:t>	* Ammonium fluoride mouth rinses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Mechanism of action of Fluoride Mouth rinses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Earlier hypothesis was :</a:t>
            </a:r>
          </a:p>
          <a:p>
            <a:endParaRPr lang="en-US" b="1" dirty="0" smtClean="0"/>
          </a:p>
          <a:p>
            <a:r>
              <a:rPr lang="en-US" b="1" dirty="0" smtClean="0"/>
              <a:t>Fluoride changes enamel structure( i.e. </a:t>
            </a:r>
            <a:r>
              <a:rPr lang="en-US" b="1" dirty="0" err="1" smtClean="0"/>
              <a:t>fluoroapatite</a:t>
            </a:r>
            <a:r>
              <a:rPr lang="en-US" b="1" dirty="0" smtClean="0"/>
              <a:t> crystal)</a:t>
            </a:r>
          </a:p>
          <a:p>
            <a:endParaRPr lang="en-US" b="1" dirty="0" smtClean="0"/>
          </a:p>
          <a:p>
            <a:r>
              <a:rPr lang="en-US" b="1" dirty="0" smtClean="0"/>
              <a:t>Bacterial growth inhibition and also acid formation </a:t>
            </a:r>
          </a:p>
          <a:p>
            <a:endParaRPr lang="en-US" b="1" dirty="0" smtClean="0"/>
          </a:p>
          <a:p>
            <a:r>
              <a:rPr lang="en-US" b="1" dirty="0" smtClean="0"/>
              <a:t>Believed that caries is prevented or arrested by an efficient </a:t>
            </a:r>
          </a:p>
          <a:p>
            <a:endParaRPr lang="en-US" b="1" dirty="0" smtClean="0"/>
          </a:p>
          <a:p>
            <a:r>
              <a:rPr lang="en-US" b="1" dirty="0" smtClean="0"/>
              <a:t>delivery of ionic fluoride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for mouth rinses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Rinse and expectorate technique used in patients with fluoride </a:t>
            </a:r>
          </a:p>
          <a:p>
            <a:pPr>
              <a:buNone/>
            </a:pPr>
            <a:r>
              <a:rPr lang="en-US" b="1" dirty="0" smtClean="0"/>
              <a:t>deficient communities and in high caries susceptibility individuals</a:t>
            </a:r>
          </a:p>
          <a:p>
            <a:endParaRPr lang="en-US" b="1" dirty="0" smtClean="0"/>
          </a:p>
          <a:p>
            <a:r>
              <a:rPr lang="en-US" b="1" dirty="0" smtClean="0"/>
              <a:t>* If the  Conc. Of drinking water is &lt; 0.3ppmF , then 0.05% </a:t>
            </a:r>
            <a:r>
              <a:rPr lang="en-US" b="1" dirty="0" err="1" smtClean="0"/>
              <a:t>NaF</a:t>
            </a:r>
            <a:r>
              <a:rPr lang="en-US" b="1" dirty="0" smtClean="0"/>
              <a:t> used with swish and swallow technique</a:t>
            </a:r>
          </a:p>
          <a:p>
            <a:endParaRPr lang="en-US" b="1" dirty="0" smtClean="0"/>
          </a:p>
          <a:p>
            <a:r>
              <a:rPr lang="en-US" b="1" dirty="0" smtClean="0"/>
              <a:t>* &gt;</a:t>
            </a:r>
            <a:r>
              <a:rPr lang="en-US" b="1" dirty="0" err="1" smtClean="0"/>
              <a:t>ed</a:t>
            </a:r>
            <a:r>
              <a:rPr lang="en-US" b="1" dirty="0" smtClean="0"/>
              <a:t> caries risk patients , Orthodontic treated patients, Radiotherapy patients</a:t>
            </a:r>
          </a:p>
          <a:p>
            <a:endParaRPr lang="en-US" b="1" dirty="0" smtClean="0"/>
          </a:p>
          <a:p>
            <a:r>
              <a:rPr lang="en-US" b="1" dirty="0" smtClean="0"/>
              <a:t>* School based fluoride programmes , based on caries activity </a:t>
            </a:r>
          </a:p>
          <a:p>
            <a:r>
              <a:rPr lang="en-US" b="1" dirty="0" smtClean="0"/>
              <a:t>of participants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FLUORIDE GELS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486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INCLUDES: </a:t>
            </a:r>
          </a:p>
          <a:p>
            <a:pPr marL="465138" indent="-120650"/>
            <a:r>
              <a:rPr lang="en-US" b="1" dirty="0" smtClean="0"/>
              <a:t>	Neutral </a:t>
            </a:r>
            <a:r>
              <a:rPr lang="en-US" b="1" dirty="0" err="1" smtClean="0"/>
              <a:t>NaF</a:t>
            </a:r>
            <a:endParaRPr lang="en-US" b="1" dirty="0" smtClean="0"/>
          </a:p>
          <a:p>
            <a:pPr marL="465138" indent="-120650"/>
            <a:r>
              <a:rPr lang="en-US" b="1" dirty="0" smtClean="0"/>
              <a:t>	APF  with fluoride Conc. 5000ppmF</a:t>
            </a:r>
          </a:p>
          <a:p>
            <a:pPr marL="465138" indent="-120650"/>
            <a:r>
              <a:rPr lang="en-US" b="1" dirty="0" smtClean="0"/>
              <a:t>	</a:t>
            </a:r>
            <a:r>
              <a:rPr lang="en-US" b="1" u="sng" dirty="0" smtClean="0"/>
              <a:t>Stannous fluoride (1000ppmF)	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Are conventionally called gels but actually are glycerin based solutions</a:t>
            </a:r>
          </a:p>
          <a:p>
            <a:pPr>
              <a:buNone/>
            </a:pPr>
            <a:r>
              <a:rPr lang="en-US" b="1" dirty="0" smtClean="0"/>
              <a:t>ADVANTAGES:</a:t>
            </a:r>
          </a:p>
          <a:p>
            <a:pPr indent="1588"/>
            <a:r>
              <a:rPr lang="en-US" b="1" dirty="0" smtClean="0"/>
              <a:t>	Self applied  </a:t>
            </a:r>
          </a:p>
          <a:p>
            <a:pPr indent="1588"/>
            <a:r>
              <a:rPr lang="en-US" b="1" dirty="0" smtClean="0"/>
              <a:t>	Can be used many times as compared to office delivery</a:t>
            </a:r>
          </a:p>
          <a:p>
            <a:pPr>
              <a:buNone/>
            </a:pPr>
            <a:endParaRPr lang="en-US" b="1" u="sng" dirty="0" smtClean="0"/>
          </a:p>
          <a:p>
            <a:pPr>
              <a:buNone/>
            </a:pPr>
            <a:r>
              <a:rPr lang="en-US" b="1" u="sng" dirty="0" smtClean="0"/>
              <a:t>NOTE: NOT RECOMMENDED FOR CHILDRENS 6 YEAR </a:t>
            </a:r>
          </a:p>
          <a:p>
            <a:pPr>
              <a:buNone/>
            </a:pPr>
            <a:r>
              <a:rPr lang="en-US" b="1" dirty="0" smtClean="0"/>
              <a:t>      			</a:t>
            </a:r>
            <a:r>
              <a:rPr lang="en-US" b="1" u="sng" dirty="0" smtClean="0"/>
              <a:t>AND YOUNGER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FLUORIDE GELS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u="sng" dirty="0" smtClean="0"/>
              <a:t>DISADVANTAGES: </a:t>
            </a:r>
          </a:p>
          <a:p>
            <a:r>
              <a:rPr lang="en-US" b="1" dirty="0" smtClean="0"/>
              <a:t>Cannot guarantee whether they use it correctly or not</a:t>
            </a:r>
          </a:p>
          <a:p>
            <a:r>
              <a:rPr lang="en-US" b="1" dirty="0" smtClean="0"/>
              <a:t>Danger of toxicity</a:t>
            </a:r>
          </a:p>
          <a:p>
            <a:r>
              <a:rPr lang="en-US" b="1" dirty="0" smtClean="0"/>
              <a:t>Are tedious to use on a daily basis over a long period of time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r>
              <a:rPr lang="en-US" b="1" u="sng" dirty="0" smtClean="0"/>
              <a:t>For a case of rampant case:</a:t>
            </a:r>
          </a:p>
          <a:p>
            <a:r>
              <a:rPr lang="en-US" b="1" dirty="0" smtClean="0"/>
              <a:t>ADA recommends </a:t>
            </a:r>
          </a:p>
          <a:p>
            <a:r>
              <a:rPr lang="en-US" b="1" dirty="0" smtClean="0"/>
              <a:t>Quarterly visits to dentist for topical fluoride treatment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981200"/>
          <a:ext cx="9144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3810000"/>
                <a:gridCol w="1219200"/>
                <a:gridCol w="990600"/>
                <a:gridCol w="1143000"/>
                <a:gridCol w="1219200"/>
              </a:tblGrid>
              <a:tr h="13716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Sr.no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Learning objectives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Level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Criteria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</a:t>
                      </a:r>
                      <a:endParaRPr lang="en-US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dirty="0" smtClean="0"/>
                        <a:t>Discuss fluoride dentifrices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Describe varnishes &amp; foams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Cognitive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know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61685" y="-93797"/>
            <a:ext cx="9260115" cy="110309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31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381000" y="894007"/>
            <a:ext cx="97971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presentation the learner is expected to know ;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Therapeutic paste/dentifrices contains addition one or more Compounds intended for reduction of oral dental diseases</a:t>
            </a:r>
          </a:p>
          <a:p>
            <a:r>
              <a:rPr lang="en-US" dirty="0" smtClean="0"/>
              <a:t>Component used for dentifrices,</a:t>
            </a:r>
          </a:p>
          <a:p>
            <a:r>
              <a:rPr lang="en-US" u="sng" dirty="0" smtClean="0"/>
              <a:t>Sodium fluoride</a:t>
            </a:r>
          </a:p>
          <a:p>
            <a:r>
              <a:rPr lang="en-US" u="sng" dirty="0" smtClean="0"/>
              <a:t>Stannous fluoride</a:t>
            </a:r>
          </a:p>
          <a:p>
            <a:r>
              <a:rPr lang="en-US" u="sng" dirty="0" smtClean="0"/>
              <a:t>Mono </a:t>
            </a:r>
            <a:r>
              <a:rPr lang="en-US" u="sng" dirty="0" err="1" smtClean="0"/>
              <a:t>fluorophosphate</a:t>
            </a:r>
            <a:endParaRPr lang="en-US" u="sng" dirty="0"/>
          </a:p>
          <a:p>
            <a:r>
              <a:rPr lang="en-US" u="sng" dirty="0" smtClean="0"/>
              <a:t>Amine Fluorides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Recently Fluoride mouth rinses are most popular mean of self applied topical fluoride</a:t>
            </a:r>
          </a:p>
          <a:p>
            <a:r>
              <a:rPr lang="en-US" dirty="0" smtClean="0"/>
              <a:t>Various mouth rinses are,</a:t>
            </a:r>
          </a:p>
          <a:p>
            <a:pPr lvl="1"/>
            <a:r>
              <a:rPr lang="en-US" sz="2000" b="1" dirty="0" err="1" smtClean="0">
                <a:latin typeface="Tahoma" pitchFamily="34" charset="0"/>
              </a:rPr>
              <a:t>NaF</a:t>
            </a:r>
            <a:r>
              <a:rPr lang="en-US" sz="2000" b="1" dirty="0" smtClean="0">
                <a:latin typeface="Tahoma" pitchFamily="34" charset="0"/>
              </a:rPr>
              <a:t> mouth rinses</a:t>
            </a:r>
          </a:p>
          <a:p>
            <a:pPr lvl="1"/>
            <a:r>
              <a:rPr lang="en-US" sz="2000" b="1" dirty="0" smtClean="0">
                <a:latin typeface="Tahoma" pitchFamily="34" charset="0"/>
              </a:rPr>
              <a:t>Acidified </a:t>
            </a:r>
            <a:r>
              <a:rPr lang="en-US" sz="2000" b="1" dirty="0" err="1" smtClean="0">
                <a:latin typeface="Tahoma" pitchFamily="34" charset="0"/>
              </a:rPr>
              <a:t>NaF</a:t>
            </a:r>
            <a:r>
              <a:rPr lang="en-US" sz="2000" b="1" dirty="0" smtClean="0">
                <a:latin typeface="Tahoma" pitchFamily="34" charset="0"/>
              </a:rPr>
              <a:t> mouth rinses:</a:t>
            </a:r>
          </a:p>
          <a:p>
            <a:pPr lvl="1"/>
            <a:r>
              <a:rPr lang="en-US" sz="2000" b="1" dirty="0" smtClean="0">
                <a:latin typeface="Tahoma" pitchFamily="34" charset="0"/>
              </a:rPr>
              <a:t>Stannous fluoride mouthwashes and other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EXPECTED QUESTIONS</a:t>
            </a:r>
            <a:endParaRPr lang="en-GB" alt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t" hangingPunct="1"/>
            <a:r>
              <a:rPr lang="en-US" altLang="en-US" dirty="0" smtClean="0"/>
              <a:t>Define topically applied fluorides</a:t>
            </a:r>
            <a:r>
              <a:rPr lang="en-GB" altLang="en-US" dirty="0" smtClean="0"/>
              <a:t> </a:t>
            </a:r>
            <a:r>
              <a:rPr lang="en-US" altLang="en-US" dirty="0" smtClean="0"/>
              <a:t>Describe commonly used fluorides</a:t>
            </a:r>
            <a:r>
              <a:rPr lang="en-GB" altLang="en-US" dirty="0" smtClean="0"/>
              <a:t> </a:t>
            </a:r>
            <a:r>
              <a:rPr lang="en-US" altLang="en-US" dirty="0" smtClean="0"/>
              <a:t>with their Method of preparation, Technique of application, Advantages &amp; disadvantages  (LAQ)</a:t>
            </a:r>
          </a:p>
          <a:p>
            <a:pPr eaLnBrk="1" fontAlgn="t" hangingPunct="1"/>
            <a:endParaRPr lang="en-GB" altLang="en-US" dirty="0" smtClean="0"/>
          </a:p>
          <a:p>
            <a:pPr eaLnBrk="1" hangingPunct="1"/>
            <a:r>
              <a:rPr lang="en-US" altLang="en-US" dirty="0" smtClean="0"/>
              <a:t>Discuss fluoride dentifrices</a:t>
            </a:r>
            <a:r>
              <a:rPr lang="en-GB" altLang="en-US" dirty="0" smtClean="0"/>
              <a:t> &amp; </a:t>
            </a:r>
            <a:r>
              <a:rPr lang="en-US" altLang="en-US" dirty="0" smtClean="0"/>
              <a:t>Describe varnishes &amp; foams  (LAQ )</a:t>
            </a:r>
            <a:endParaRPr lang="en-GB" altLang="en-US" dirty="0" smtClean="0"/>
          </a:p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8869148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Bibliography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Textbook of Essentials of Preventive &amp; Community Dentistry, by </a:t>
            </a:r>
            <a:r>
              <a:rPr lang="en-US" dirty="0" err="1" smtClean="0"/>
              <a:t>Soben</a:t>
            </a:r>
            <a:r>
              <a:rPr lang="en-US" dirty="0" smtClean="0"/>
              <a:t> Peter, 3</a:t>
            </a:r>
            <a:r>
              <a:rPr lang="en-US" baseline="30000" dirty="0" smtClean="0"/>
              <a:t>rd</a:t>
            </a:r>
            <a:r>
              <a:rPr lang="en-US" dirty="0" smtClean="0"/>
              <a:t> Edition. </a:t>
            </a:r>
            <a:r>
              <a:rPr lang="en-US" dirty="0" err="1" smtClean="0"/>
              <a:t>Arya</a:t>
            </a:r>
            <a:r>
              <a:rPr lang="en-US" dirty="0" smtClean="0"/>
              <a:t> Publishers, </a:t>
            </a:r>
            <a:r>
              <a:rPr lang="en-US" dirty="0" err="1" smtClean="0"/>
              <a:t>Chpt</a:t>
            </a:r>
            <a:r>
              <a:rPr lang="en-US" dirty="0" smtClean="0"/>
              <a:t>. 6,pg no.279-371</a:t>
            </a:r>
          </a:p>
          <a:p>
            <a:pPr lvl="0"/>
            <a:r>
              <a:rPr lang="en-US" dirty="0" smtClean="0"/>
              <a:t>Community Dentistry, by </a:t>
            </a:r>
            <a:r>
              <a:rPr lang="en-US" dirty="0" err="1" smtClean="0"/>
              <a:t>Vimal</a:t>
            </a:r>
            <a:r>
              <a:rPr lang="en-US" dirty="0" smtClean="0"/>
              <a:t> </a:t>
            </a:r>
            <a:r>
              <a:rPr lang="en-US" dirty="0" err="1" smtClean="0"/>
              <a:t>Sikri,Poonam</a:t>
            </a:r>
            <a:r>
              <a:rPr lang="en-US" dirty="0" smtClean="0"/>
              <a:t> </a:t>
            </a:r>
            <a:r>
              <a:rPr lang="en-US" dirty="0" err="1" smtClean="0"/>
              <a:t>Sikri</a:t>
            </a:r>
            <a:r>
              <a:rPr lang="en-US" dirty="0" smtClean="0"/>
              <a:t>, 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Edition,CBS</a:t>
            </a:r>
            <a:r>
              <a:rPr lang="en-US" dirty="0" smtClean="0"/>
              <a:t> Publishers,Chpt.5,pg no.225-270</a:t>
            </a:r>
          </a:p>
          <a:p>
            <a:pPr lvl="0"/>
            <a:r>
              <a:rPr lang="en-US" dirty="0" smtClean="0"/>
              <a:t>Textbook of Preventive and Community Dentistry,1</a:t>
            </a:r>
            <a:r>
              <a:rPr lang="en-US" baseline="30000" dirty="0" smtClean="0"/>
              <a:t>st</a:t>
            </a:r>
            <a:r>
              <a:rPr lang="en-US" dirty="0" smtClean="0"/>
              <a:t> Edition, by S.S. </a:t>
            </a:r>
            <a:r>
              <a:rPr lang="en-US" dirty="0" err="1" smtClean="0"/>
              <a:t>Hiremath,Elsevier</a:t>
            </a:r>
            <a:r>
              <a:rPr lang="en-US" dirty="0" smtClean="0"/>
              <a:t> Publications, </a:t>
            </a:r>
            <a:r>
              <a:rPr lang="en-US" dirty="0" err="1" smtClean="0"/>
              <a:t>Chpt</a:t>
            </a:r>
            <a:r>
              <a:rPr lang="en-US" dirty="0" smtClean="0"/>
              <a:t>. 35,pg no.345-374 </a:t>
            </a:r>
          </a:p>
          <a:p>
            <a:pPr lvl="0"/>
            <a:r>
              <a:rPr lang="en-US" dirty="0" smtClean="0"/>
              <a:t>Fluoride in  Preventive Dentistry Theory and Clinical Application ,by </a:t>
            </a:r>
            <a:r>
              <a:rPr lang="en-US" dirty="0" err="1" smtClean="0"/>
              <a:t>J.R.Mellborg</a:t>
            </a:r>
            <a:r>
              <a:rPr lang="en-US" dirty="0" smtClean="0"/>
              <a:t> and </a:t>
            </a:r>
            <a:r>
              <a:rPr lang="en-US" dirty="0" err="1" smtClean="0"/>
              <a:t>Ripa</a:t>
            </a:r>
            <a:r>
              <a:rPr lang="en-US" dirty="0" smtClean="0"/>
              <a:t> </a:t>
            </a:r>
            <a:r>
              <a:rPr lang="en-US" err="1" smtClean="0"/>
              <a:t>L.W</a:t>
            </a:r>
            <a:r>
              <a:rPr lang="en-US" smtClean="0"/>
              <a:t>.,1</a:t>
            </a:r>
            <a:r>
              <a:rPr lang="en-US" baseline="30000" smtClean="0"/>
              <a:t>st</a:t>
            </a:r>
            <a:r>
              <a:rPr lang="en-US" smtClean="0"/>
              <a:t>   </a:t>
            </a:r>
            <a:r>
              <a:rPr lang="en-US" dirty="0" err="1" smtClean="0"/>
              <a:t>Edition,Quintessence</a:t>
            </a:r>
            <a:r>
              <a:rPr lang="en-US" dirty="0" smtClean="0"/>
              <a:t> Publishing company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1500" dirty="0" smtClean="0"/>
              <a:t>  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Topical fluorides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Dentifrices </a:t>
            </a:r>
          </a:p>
          <a:p>
            <a:r>
              <a:rPr lang="en-US" sz="2800" dirty="0" smtClean="0"/>
              <a:t>Mouth rinses</a:t>
            </a:r>
          </a:p>
          <a:p>
            <a:r>
              <a:rPr lang="en-US" sz="2800" dirty="0" smtClean="0"/>
              <a:t>Fluoride gels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33400" y="15240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It’s a mixture of abrasive or polishing agents, detergent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Binders, flavoring agent, and substances necessary to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facilitate their preparation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Therapeutic paste/dentifrices contains addition one or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more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Compounds intended for reduction of oral dental diseases.</a:t>
            </a: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Exact formulation depends 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Manf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but basic components </a:t>
            </a:r>
          </a:p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FLUORIDE COMPOUNDS USED IN DENTIFRICES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SODIUM</a:t>
            </a:r>
            <a:r>
              <a:rPr lang="en-US" sz="2800" b="1" u="sng" dirty="0" smtClean="0">
                <a:solidFill>
                  <a:srgbClr val="FF3300"/>
                </a:solidFill>
              </a:rPr>
              <a:t> </a:t>
            </a:r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FLUORIDE:</a:t>
            </a:r>
          </a:p>
          <a:p>
            <a:endParaRPr lang="en-US" sz="2800" b="1" u="sng" dirty="0" smtClean="0">
              <a:solidFill>
                <a:srgbClr val="FF3300"/>
              </a:solidFill>
            </a:endParaRPr>
          </a:p>
          <a:p>
            <a:r>
              <a:rPr lang="en-US" sz="2800" b="1" dirty="0" smtClean="0"/>
              <a:t>	Caries reduction was insignificant because of abrasive system</a:t>
            </a:r>
          </a:p>
          <a:p>
            <a:r>
              <a:rPr lang="en-US" sz="2800" b="1" dirty="0" smtClean="0"/>
              <a:t>	Na-bicarbonate, Na meta phosphate, Na phosphate are used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	1973 FDA approved</a:t>
            </a:r>
          </a:p>
          <a:p>
            <a:r>
              <a:rPr lang="en-US" sz="2800" b="1" dirty="0" smtClean="0"/>
              <a:t>	</a:t>
            </a:r>
            <a:r>
              <a:rPr lang="en-US" sz="2800" b="1" dirty="0" err="1" smtClean="0"/>
              <a:t>NaF</a:t>
            </a:r>
            <a:r>
              <a:rPr lang="en-US" sz="2800" b="1" dirty="0" smtClean="0"/>
              <a:t> + Calcium pyrophosphate – 650ppmF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STANNOUS FLUORIDE</a:t>
            </a:r>
            <a:r>
              <a:rPr lang="en-US" b="1" dirty="0" smtClean="0"/>
              <a:t>:</a:t>
            </a:r>
          </a:p>
          <a:p>
            <a:r>
              <a:rPr lang="en-US" b="1" dirty="0" err="1" smtClean="0"/>
              <a:t>Mulher</a:t>
            </a:r>
            <a:r>
              <a:rPr lang="en-US" b="1" dirty="0" smtClean="0"/>
              <a:t> associates at Indiana university ----CREST                                                                                                                                                                                                                                                                           1955 ---1</a:t>
            </a:r>
            <a:r>
              <a:rPr lang="en-US" b="1" baseline="30000" dirty="0" smtClean="0"/>
              <a:t>ST</a:t>
            </a:r>
            <a:r>
              <a:rPr lang="en-US" b="1" dirty="0" smtClean="0"/>
              <a:t> To recognized by FDA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Undergoes quick dissociation by hydrolysis and oxidation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Not compatible with CaHPo4 so replaced with Ca – pyrophosphate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DISADVANTAGES</a:t>
            </a:r>
            <a:r>
              <a:rPr lang="en-US" b="1" u="sng" dirty="0" smtClean="0">
                <a:solidFill>
                  <a:schemeClr val="accent1"/>
                </a:solidFill>
              </a:rPr>
              <a:t>:</a:t>
            </a:r>
          </a:p>
          <a:p>
            <a:endParaRPr lang="en-US" b="1" dirty="0" smtClean="0"/>
          </a:p>
          <a:p>
            <a:pPr>
              <a:buFontTx/>
              <a:buChar char="•"/>
            </a:pPr>
            <a:r>
              <a:rPr lang="en-US" b="1" dirty="0" smtClean="0"/>
              <a:t>Staining of teeth,  particularly in mouth with poor oral hygiene</a:t>
            </a:r>
          </a:p>
          <a:p>
            <a:pPr>
              <a:buFontTx/>
              <a:buChar char="•"/>
            </a:pPr>
            <a:endParaRPr lang="en-US" b="1" dirty="0" smtClean="0"/>
          </a:p>
          <a:p>
            <a:pPr>
              <a:buFontTx/>
              <a:buChar char="•"/>
            </a:pPr>
            <a:r>
              <a:rPr lang="en-US" b="1" dirty="0" smtClean="0"/>
              <a:t>Pigmentation of hypo plastic areas and margins of restoration</a:t>
            </a:r>
          </a:p>
          <a:p>
            <a:pPr>
              <a:buFontTx/>
              <a:buChar char="•"/>
            </a:pPr>
            <a:endParaRPr lang="en-US" b="1" dirty="0" smtClean="0"/>
          </a:p>
          <a:p>
            <a:pPr>
              <a:buFontTx/>
              <a:buChar char="•"/>
            </a:pPr>
            <a:r>
              <a:rPr lang="en-US" b="1" dirty="0" smtClean="0"/>
              <a:t>Metallic taste, due to low pH &amp; high conc. of Sn2F</a:t>
            </a:r>
          </a:p>
          <a:p>
            <a:pPr>
              <a:buFontTx/>
              <a:buChar char="•"/>
            </a:pPr>
            <a:endParaRPr lang="en-US" b="1" dirty="0" smtClean="0"/>
          </a:p>
          <a:p>
            <a:pPr>
              <a:buFontTx/>
              <a:buChar char="•"/>
            </a:pPr>
            <a:r>
              <a:rPr lang="en-US" b="1" dirty="0" smtClean="0"/>
              <a:t>Astringent taste and difficult to mask with flavoring agents</a:t>
            </a:r>
          </a:p>
          <a:p>
            <a:pPr>
              <a:buFontTx/>
              <a:buChar char="•"/>
            </a:pPr>
            <a:endParaRPr lang="en-US" b="1" dirty="0" smtClean="0"/>
          </a:p>
          <a:p>
            <a:pPr>
              <a:buFontTx/>
              <a:buChar char="•"/>
            </a:pPr>
            <a:r>
              <a:rPr lang="en-US" b="1" dirty="0" smtClean="0"/>
              <a:t>Poorly accepted by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MONO FLUOROPHOSPHATE:</a:t>
            </a:r>
          </a:p>
          <a:p>
            <a:r>
              <a:rPr lang="en-US" sz="2800" b="1" dirty="0" smtClean="0"/>
              <a:t>1981,  most widely used, with good results</a:t>
            </a:r>
          </a:p>
          <a:p>
            <a:r>
              <a:rPr lang="en-US" sz="2800" b="1" dirty="0" smtClean="0"/>
              <a:t>Doesn’t occur in nature </a:t>
            </a:r>
          </a:p>
          <a:p>
            <a:r>
              <a:rPr lang="en-US" sz="2800" b="1" dirty="0" smtClean="0"/>
              <a:t>Prepared synthetically in laboratory, OKALAHOMA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CONTAINS:</a:t>
            </a:r>
          </a:p>
          <a:p>
            <a:r>
              <a:rPr lang="en-US" sz="2800" b="1" dirty="0" smtClean="0"/>
              <a:t>	1 Atom of phosphate</a:t>
            </a:r>
          </a:p>
          <a:p>
            <a:r>
              <a:rPr lang="en-US" sz="2800" b="1" dirty="0" smtClean="0"/>
              <a:t>	2 atom of 0</a:t>
            </a:r>
            <a:r>
              <a:rPr lang="en-US" sz="2800" b="1" baseline="-25000" dirty="0" smtClean="0"/>
              <a:t>2 </a:t>
            </a:r>
          </a:p>
          <a:p>
            <a:r>
              <a:rPr lang="en-US" sz="2800" b="1" dirty="0" smtClean="0"/>
              <a:t>	1 Atom of fluoride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DENTIFRICES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ADVANTAGES:</a:t>
            </a:r>
          </a:p>
          <a:p>
            <a:r>
              <a:rPr lang="en-US" b="1" dirty="0" smtClean="0"/>
              <a:t>	No staining of teeth.</a:t>
            </a:r>
          </a:p>
          <a:p>
            <a:r>
              <a:rPr lang="en-US" b="1" dirty="0" smtClean="0"/>
              <a:t> Abrasive system includes </a:t>
            </a:r>
          </a:p>
          <a:p>
            <a:r>
              <a:rPr lang="en-US" b="1" dirty="0" smtClean="0"/>
              <a:t>		* CHALK ( calcium carbonate) &amp;</a:t>
            </a:r>
          </a:p>
          <a:p>
            <a:r>
              <a:rPr lang="en-US" b="1" dirty="0" smtClean="0"/>
              <a:t>		* DICAL ( Di calcium phosphate)</a:t>
            </a:r>
          </a:p>
          <a:p>
            <a:r>
              <a:rPr lang="en-US" b="1" dirty="0" smtClean="0"/>
              <a:t>MECH OF ACTION :</a:t>
            </a:r>
          </a:p>
          <a:p>
            <a:r>
              <a:rPr lang="en-US" b="1" dirty="0" err="1" smtClean="0"/>
              <a:t>Monofluorophosphate</a:t>
            </a:r>
            <a:r>
              <a:rPr lang="en-US" b="1" dirty="0" smtClean="0"/>
              <a:t> anion has </a:t>
            </a:r>
            <a:r>
              <a:rPr lang="en-US" b="1" dirty="0" err="1" smtClean="0"/>
              <a:t>anticaries</a:t>
            </a:r>
            <a:r>
              <a:rPr lang="en-US" b="1" dirty="0" smtClean="0"/>
              <a:t> property of its own</a:t>
            </a:r>
          </a:p>
          <a:p>
            <a:endParaRPr lang="en-US" b="1" dirty="0" smtClean="0"/>
          </a:p>
          <a:p>
            <a:r>
              <a:rPr lang="en-US" b="1" dirty="0" smtClean="0"/>
              <a:t>Exchange phosphate groups in apatite crystals</a:t>
            </a:r>
          </a:p>
          <a:p>
            <a:endParaRPr lang="en-US" b="1" dirty="0" smtClean="0"/>
          </a:p>
          <a:p>
            <a:r>
              <a:rPr lang="en-US" b="1" dirty="0" smtClean="0"/>
              <a:t>Other Mech.. is by slow hydrolysis,  releases F ions </a:t>
            </a:r>
          </a:p>
          <a:p>
            <a:endParaRPr lang="en-US" b="1" dirty="0" smtClean="0"/>
          </a:p>
          <a:p>
            <a:r>
              <a:rPr lang="en-US" b="1" dirty="0" smtClean="0"/>
              <a:t>			PO</a:t>
            </a:r>
            <a:r>
              <a:rPr lang="en-US" b="1" baseline="-25000" dirty="0" smtClean="0"/>
              <a:t>3</a:t>
            </a:r>
            <a:r>
              <a:rPr lang="en-US" b="1" dirty="0" smtClean="0"/>
              <a:t>F</a:t>
            </a:r>
            <a:r>
              <a:rPr lang="en-US" b="1" baseline="-25000" dirty="0" smtClean="0"/>
              <a:t>2 </a:t>
            </a:r>
            <a:r>
              <a:rPr lang="en-US" b="1" dirty="0" smtClean="0"/>
              <a:t>+ H</a:t>
            </a:r>
            <a:r>
              <a:rPr lang="en-US" b="1" baseline="-25000" dirty="0" smtClean="0"/>
              <a:t>2</a:t>
            </a:r>
            <a:r>
              <a:rPr lang="en-US" b="1" dirty="0" smtClean="0"/>
              <a:t>O▬&gt; H</a:t>
            </a:r>
            <a:r>
              <a:rPr lang="en-US" b="1" baseline="-25000" dirty="0" smtClean="0"/>
              <a:t>2</a:t>
            </a:r>
            <a:r>
              <a:rPr lang="en-US" b="1" dirty="0" smtClean="0"/>
              <a:t>PO</a:t>
            </a:r>
            <a:r>
              <a:rPr lang="en-US" b="1" baseline="-25000" dirty="0" smtClean="0"/>
              <a:t>4</a:t>
            </a:r>
            <a:r>
              <a:rPr lang="en-US" b="1" dirty="0" smtClean="0"/>
              <a:t> + F-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100</TotalTime>
  <Words>615</Words>
  <Application>Microsoft Office PowerPoint</Application>
  <PresentationFormat>On-screen Show (4:3)</PresentationFormat>
  <Paragraphs>220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Theme1</vt:lpstr>
      <vt:lpstr>Slide 1</vt:lpstr>
      <vt:lpstr>Specific learning Objectives </vt:lpstr>
      <vt:lpstr>Topical fluorides</vt:lpstr>
      <vt:lpstr>Dentifrices </vt:lpstr>
      <vt:lpstr>FLUORIDE COMPOUNDS USED IN DENTIFRICES</vt:lpstr>
      <vt:lpstr>DENTIFRICES</vt:lpstr>
      <vt:lpstr>DENTIFRICES</vt:lpstr>
      <vt:lpstr>DENTIFRICES</vt:lpstr>
      <vt:lpstr>DENTIFRICES</vt:lpstr>
      <vt:lpstr>DENTIFRICES</vt:lpstr>
      <vt:lpstr>DENTIFRICES</vt:lpstr>
      <vt:lpstr>DENTIFRICES</vt:lpstr>
      <vt:lpstr>MOUTH RINSES</vt:lpstr>
      <vt:lpstr>MOUTH RINSES</vt:lpstr>
      <vt:lpstr>MOUTH RINSES</vt:lpstr>
      <vt:lpstr>Mechanism of action of Fluoride Mouth rinses</vt:lpstr>
      <vt:lpstr>Recommendations for mouth rinses</vt:lpstr>
      <vt:lpstr>FLUORIDE GELS</vt:lpstr>
      <vt:lpstr>FLUORIDE GELS</vt:lpstr>
      <vt:lpstr>Summary </vt:lpstr>
      <vt:lpstr>Slide 21</vt:lpstr>
      <vt:lpstr>EXPECTED QUESTIONS</vt:lpstr>
      <vt:lpstr>Bibliography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Public Health Dentistry Sharad Pawar Dental College,  Sawangi (M), Wardha </dc:title>
  <dc:creator>vostro</dc:creator>
  <cp:lastModifiedBy>Dr Ram Tiwari</cp:lastModifiedBy>
  <cp:revision>30</cp:revision>
  <dcterms:created xsi:type="dcterms:W3CDTF">2011-11-29T04:59:51Z</dcterms:created>
  <dcterms:modified xsi:type="dcterms:W3CDTF">2022-09-01T05:09:01Z</dcterms:modified>
</cp:coreProperties>
</file>